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0" r:id="rId6"/>
    <p:sldId id="257" r:id="rId7"/>
    <p:sldId id="258" r:id="rId8"/>
    <p:sldId id="259" r:id="rId9"/>
    <p:sldId id="261" r:id="rId10"/>
    <p:sldId id="262" r:id="rId11"/>
    <p:sldId id="266" r:id="rId12"/>
    <p:sldId id="267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09864D-841B-480E-AC6D-ECD6DCE659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EE76CF-375C-418F-8994-F693E5710A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2536825"/>
          </a:xfrm>
        </p:spPr>
        <p:txBody>
          <a:bodyPr>
            <a:noAutofit/>
          </a:bodyPr>
          <a:lstStyle/>
          <a:p>
            <a:r>
              <a:rPr lang="en-US" sz="5400" smtClean="0"/>
              <a:t>City Paints the Picture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086600" cy="1752600"/>
          </a:xfrm>
        </p:spPr>
        <p:txBody>
          <a:bodyPr>
            <a:norm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Crossover</a:t>
            </a:r>
            <a:r>
              <a:rPr lang="en-US" sz="4400" smtClean="0"/>
              <a:t> 2020 or 2022</a:t>
            </a:r>
            <a:endParaRPr lang="en-US" sz="4400"/>
          </a:p>
        </p:txBody>
      </p:sp>
      <p:sp>
        <p:nvSpPr>
          <p:cNvPr id="4" name="Rectangle 3"/>
          <p:cNvSpPr/>
          <p:nvPr/>
        </p:nvSpPr>
        <p:spPr>
          <a:xfrm>
            <a:off x="609600" y="5334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/>
              <a:t>City of Sammamish Finances and New Taxes</a:t>
            </a:r>
          </a:p>
        </p:txBody>
      </p:sp>
    </p:spTree>
    <p:extLst>
      <p:ext uri="{BB962C8B-B14F-4D97-AF65-F5344CB8AC3E}">
        <p14:creationId xmlns:p14="http://schemas.microsoft.com/office/powerpoint/2010/main" val="30593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4980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/>
              <a:t>Municipal Franchise </a:t>
            </a:r>
            <a:r>
              <a:rPr lang="en-US" sz="2800" b="1" u="sng" smtClean="0"/>
              <a:t>Fees** </a:t>
            </a:r>
            <a:endParaRPr lang="en-US" sz="2800" b="1" u="sng"/>
          </a:p>
        </p:txBody>
      </p:sp>
      <p:sp>
        <p:nvSpPr>
          <p:cNvPr id="3" name="Rectangle 2"/>
          <p:cNvSpPr/>
          <p:nvPr/>
        </p:nvSpPr>
        <p:spPr>
          <a:xfrm>
            <a:off x="1066800" y="1219200"/>
            <a:ext cx="7010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In general, a municipal franchise fee is the “rent” that a utility company pays the city to use the right-of-ways (ROW) for its lines, pipes, poles, etc.  While the utility company collects this fee, it is turned over to the city, which uses it as a revenue stream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44958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It is a cost to the consumer which goes to the city. It is regressive, and basically with the same result of a tax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7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766611" cy="557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819400" y="874690"/>
            <a:ext cx="1981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858000" y="3581400"/>
            <a:ext cx="1981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854504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28600" y="1309687"/>
            <a:ext cx="1981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001000" y="2543175"/>
            <a:ext cx="1005904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52" y="3409771"/>
            <a:ext cx="8229600" cy="2000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5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802885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5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45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1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5424487" cy="625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6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76300"/>
            <a:ext cx="887265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5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100" y="3810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/>
              <a:t>Planning</a:t>
            </a:r>
            <a:r>
              <a:rPr lang="en-US" sz="4000"/>
              <a:t>..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000" smtClean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smtClean="0"/>
              <a:t>What </a:t>
            </a:r>
            <a:r>
              <a:rPr lang="en-US" sz="4000"/>
              <a:t>will dollar requirements be in the future? (Projects)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smtClean="0"/>
              <a:t>What </a:t>
            </a:r>
            <a:r>
              <a:rPr lang="en-US" sz="4000"/>
              <a:t>are the priorities?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smtClean="0"/>
              <a:t>What </a:t>
            </a:r>
            <a:r>
              <a:rPr lang="en-US" sz="4000"/>
              <a:t>will they cost?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/>
              <a:t>When will the dollars be required? (start and finish)</a:t>
            </a:r>
          </a:p>
        </p:txBody>
      </p:sp>
    </p:spTree>
    <p:extLst>
      <p:ext uri="{BB962C8B-B14F-4D97-AF65-F5344CB8AC3E}">
        <p14:creationId xmlns:p14="http://schemas.microsoft.com/office/powerpoint/2010/main" val="41680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0"/>
            <a:ext cx="7543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/>
              <a:t>Considerations</a:t>
            </a:r>
            <a:r>
              <a:rPr lang="en-US" sz="3600"/>
              <a:t>..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20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smtClean="0"/>
              <a:t>What </a:t>
            </a:r>
            <a:r>
              <a:rPr lang="en-US" sz="3600"/>
              <a:t>cutbacks/deletions make sense?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/>
              <a:t>What are “real expenditure” numbers?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/>
              <a:t>What save if cut General </a:t>
            </a:r>
            <a:r>
              <a:rPr lang="en-US" sz="3600" smtClean="0"/>
              <a:t>Fund Transfer </a:t>
            </a:r>
            <a:r>
              <a:rPr lang="en-US" sz="3600"/>
              <a:t>Expenditures 10%, cut back to 100 FTE’s, and transfer dollars from allowable Funds to General Fund</a:t>
            </a:r>
            <a:r>
              <a:rPr lang="en-US" sz="3600" smtClean="0"/>
              <a:t>?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2133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848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/>
              <a:t>Additional Revenues</a:t>
            </a:r>
            <a:r>
              <a:rPr lang="en-US" sz="3200"/>
              <a:t>..</a:t>
            </a:r>
          </a:p>
          <a:p>
            <a:endParaRPr lang="en-US" sz="320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smtClean="0"/>
              <a:t>Real </a:t>
            </a:r>
            <a:r>
              <a:rPr lang="en-US" sz="3600"/>
              <a:t>Estate taxes..”banked”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/>
              <a:t>Utility tax</a:t>
            </a:r>
            <a:r>
              <a:rPr lang="en-US" sz="3600" smtClean="0"/>
              <a:t>..(some 6% &amp; some no </a:t>
            </a:r>
            <a:r>
              <a:rPr lang="en-US" sz="3600"/>
              <a:t>top on what can charge</a:t>
            </a:r>
            <a:r>
              <a:rPr lang="en-US" sz="3600" smtClean="0"/>
              <a:t>)*</a:t>
            </a:r>
            <a:endParaRPr lang="en-US" sz="360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/>
              <a:t>Franchise fee..(no top on what can charge</a:t>
            </a:r>
            <a:r>
              <a:rPr lang="en-US" sz="3600" smtClean="0"/>
              <a:t>)**</a:t>
            </a:r>
            <a:endParaRPr lang="en-US" sz="360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/>
              <a:t>Bonds..$50mil @ 4% = 2mil/yr int. + principal (</a:t>
            </a:r>
            <a:r>
              <a:rPr lang="en-US" sz="3600" smtClean="0"/>
              <a:t>Councilmanic </a:t>
            </a:r>
            <a:r>
              <a:rPr lang="en-US" sz="3600"/>
              <a:t>vs. Voter approval</a:t>
            </a:r>
            <a:r>
              <a:rPr lang="en-US" sz="3600" smtClean="0"/>
              <a:t>?)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0561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rry\Pictures\Utility taxes.Wa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754528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0" y="609600"/>
            <a:ext cx="177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mtClean="0"/>
              <a:t>(Utility taxes)*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</TotalTime>
  <Words>216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City Paints the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</dc:creator>
  <cp:lastModifiedBy>Harry</cp:lastModifiedBy>
  <cp:revision>27</cp:revision>
  <cp:lastPrinted>2017-01-28T23:33:16Z</cp:lastPrinted>
  <dcterms:created xsi:type="dcterms:W3CDTF">2017-01-28T19:09:20Z</dcterms:created>
  <dcterms:modified xsi:type="dcterms:W3CDTF">2017-03-07T18:47:15Z</dcterms:modified>
</cp:coreProperties>
</file>